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383" r:id="rId2"/>
    <p:sldId id="386" r:id="rId3"/>
    <p:sldId id="387" r:id="rId4"/>
    <p:sldId id="388" r:id="rId5"/>
    <p:sldId id="389" r:id="rId6"/>
    <p:sldId id="390" r:id="rId7"/>
    <p:sldId id="391" r:id="rId8"/>
    <p:sldId id="392" r:id="rId9"/>
    <p:sldId id="393" r:id="rId10"/>
    <p:sldId id="394" r:id="rId11"/>
    <p:sldId id="396" r:id="rId12"/>
    <p:sldId id="397" r:id="rId13"/>
    <p:sldId id="398" r:id="rId14"/>
    <p:sldId id="399" r:id="rId15"/>
    <p:sldId id="395" r:id="rId16"/>
    <p:sldId id="401" r:id="rId17"/>
    <p:sldId id="400" r:id="rId18"/>
    <p:sldId id="309" r:id="rId19"/>
    <p:sldId id="363" r:id="rId20"/>
    <p:sldId id="384" r:id="rId21"/>
    <p:sldId id="365" r:id="rId22"/>
    <p:sldId id="366" r:id="rId23"/>
    <p:sldId id="367" r:id="rId24"/>
    <p:sldId id="381" r:id="rId25"/>
    <p:sldId id="382" r:id="rId26"/>
    <p:sldId id="337" r:id="rId27"/>
    <p:sldId id="369" r:id="rId28"/>
    <p:sldId id="380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20" autoAdjust="0"/>
    <p:restoredTop sz="94660"/>
  </p:normalViewPr>
  <p:slideViewPr>
    <p:cSldViewPr snapToGrid="0">
      <p:cViewPr>
        <p:scale>
          <a:sx n="100" d="100"/>
          <a:sy n="100" d="100"/>
        </p:scale>
        <p:origin x="-960" y="-4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6E904F-AD0A-40CB-BBA3-698B4B56D6A6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39B8D-269E-4366-8748-048188541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29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D610-5CF4-4728-8960-20603646FFF7}" type="datetime1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61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0FB53-9166-4F31-9428-575FA914694B}" type="datetime1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935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3E40-3C6F-4A62-B140-2FDC2B77D025}" type="datetime1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21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5343-1549-44F0-BB8A-92AE91EDDE3F}" type="datetime1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11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12992-55BB-43E5-826C-E980365CAF62}" type="datetime1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706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5DE3-CB27-4C3E-825B-AA0D8B244AAA}" type="datetime1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052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3C5BA-0D02-4F36-9661-885D2812C78D}" type="datetime1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047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1503E-266B-40CA-BECC-B6167755DBE7}" type="datetime1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367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DB97-EFD5-41C1-B754-6BC16E4A075B}" type="datetime1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99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D1CE5-327E-4C97-9BBC-7642DAB57211}" type="datetime1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381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B57B1-5CAB-4A99-B40E-C7B74B87C95D}" type="datetime1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32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3A71D-B8CC-468A-A5BB-FD090FAAD0B0}" type="datetime1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29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3.bp.blogspot.com/-hif7IOq8eW0/WGYUKAIh_II/AAAAAAABWQw/dp7d9sxq_sotgPGie5sDA_rlgxOvPxcMQCLcB/s1600/Screen+Shot+2016-12-30+at+02.59.36.p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202.31.200.78/index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 flipV="1">
            <a:off x="3468914" y="5216403"/>
            <a:ext cx="8723086" cy="152562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6175007" y="-1403823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162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자유형 10"/>
          <p:cNvSpPr/>
          <p:nvPr/>
        </p:nvSpPr>
        <p:spPr>
          <a:xfrm>
            <a:off x="0" y="-1"/>
            <a:ext cx="12192000" cy="382258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2746007" y="69377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0" y="-1"/>
            <a:ext cx="12192000" cy="2620856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620856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10777899" y="4666090"/>
                  <a:pt x="3385776" y="-1550564"/>
                  <a:pt x="117739" y="2285206"/>
                </a:cubicBezTo>
                <a:lnTo>
                  <a:pt x="0" y="2432188"/>
                </a:lnTo>
                <a:lnTo>
                  <a:pt x="0" y="590309"/>
                </a:lnTo>
                <a:lnTo>
                  <a:pt x="0" y="2676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5400000">
            <a:off x="614855" y="-627556"/>
            <a:ext cx="865790" cy="2120900"/>
          </a:xfrm>
          <a:custGeom>
            <a:avLst/>
            <a:gdLst>
              <a:gd name="connsiteX0" fmla="*/ 0 w 800100"/>
              <a:gd name="connsiteY0" fmla="*/ 1638300 h 1638300"/>
              <a:gd name="connsiteX1" fmla="*/ 0 w 800100"/>
              <a:gd name="connsiteY1" fmla="*/ 0 h 1638300"/>
              <a:gd name="connsiteX2" fmla="*/ 800100 w 800100"/>
              <a:gd name="connsiteY2" fmla="*/ 1638300 h 1638300"/>
              <a:gd name="connsiteX3" fmla="*/ 0 w 800100"/>
              <a:gd name="connsiteY3" fmla="*/ 1638300 h 1638300"/>
              <a:gd name="connsiteX0" fmla="*/ 0 w 1088916"/>
              <a:gd name="connsiteY0" fmla="*/ 1638300 h 1638300"/>
              <a:gd name="connsiteX1" fmla="*/ 0 w 1088916"/>
              <a:gd name="connsiteY1" fmla="*/ 0 h 1638300"/>
              <a:gd name="connsiteX2" fmla="*/ 800100 w 1088916"/>
              <a:gd name="connsiteY2" fmla="*/ 1638300 h 1638300"/>
              <a:gd name="connsiteX3" fmla="*/ 0 w 1088916"/>
              <a:gd name="connsiteY3" fmla="*/ 1638300 h 1638300"/>
              <a:gd name="connsiteX0" fmla="*/ 0 w 1090674"/>
              <a:gd name="connsiteY0" fmla="*/ 2120900 h 2120900"/>
              <a:gd name="connsiteX1" fmla="*/ 12700 w 1090674"/>
              <a:gd name="connsiteY1" fmla="*/ 0 h 2120900"/>
              <a:gd name="connsiteX2" fmla="*/ 800100 w 1090674"/>
              <a:gd name="connsiteY2" fmla="*/ 2120900 h 2120900"/>
              <a:gd name="connsiteX3" fmla="*/ 0 w 1090674"/>
              <a:gd name="connsiteY3" fmla="*/ 2120900 h 2120900"/>
              <a:gd name="connsiteX0" fmla="*/ 0 w 1079801"/>
              <a:gd name="connsiteY0" fmla="*/ 2120900 h 2120900"/>
              <a:gd name="connsiteX1" fmla="*/ 12700 w 1079801"/>
              <a:gd name="connsiteY1" fmla="*/ 0 h 2120900"/>
              <a:gd name="connsiteX2" fmla="*/ 800100 w 1079801"/>
              <a:gd name="connsiteY2" fmla="*/ 2120900 h 2120900"/>
              <a:gd name="connsiteX3" fmla="*/ 0 w 1079801"/>
              <a:gd name="connsiteY3" fmla="*/ 2120900 h 2120900"/>
              <a:gd name="connsiteX0" fmla="*/ 0 w 865790"/>
              <a:gd name="connsiteY0" fmla="*/ 2120900 h 2120900"/>
              <a:gd name="connsiteX1" fmla="*/ 12700 w 865790"/>
              <a:gd name="connsiteY1" fmla="*/ 0 h 2120900"/>
              <a:gd name="connsiteX2" fmla="*/ 800100 w 865790"/>
              <a:gd name="connsiteY2" fmla="*/ 2120900 h 2120900"/>
              <a:gd name="connsiteX3" fmla="*/ 0 w 865790"/>
              <a:gd name="connsiteY3" fmla="*/ 2120900 h 212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790" h="2120900">
                <a:moveTo>
                  <a:pt x="0" y="2120900"/>
                </a:moveTo>
                <a:cubicBezTo>
                  <a:pt x="4233" y="1413933"/>
                  <a:pt x="8467" y="706967"/>
                  <a:pt x="12700" y="0"/>
                </a:cubicBezTo>
                <a:cubicBezTo>
                  <a:pt x="190500" y="1257300"/>
                  <a:pt x="1117603" y="1320800"/>
                  <a:pt x="800100" y="2120900"/>
                </a:cubicBezTo>
                <a:lnTo>
                  <a:pt x="0" y="21209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flipV="1">
            <a:off x="-12700" y="5283199"/>
            <a:ext cx="12192000" cy="152562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6175007" y="-1403823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162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00052" y="2292024"/>
            <a:ext cx="111537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i="1" dirty="0" smtClean="0">
                <a:solidFill>
                  <a:srgbClr val="FF0000"/>
                </a:solidFill>
              </a:rPr>
              <a:t>Laser scan data</a:t>
            </a:r>
          </a:p>
          <a:p>
            <a:pPr algn="ctr">
              <a:lnSpc>
                <a:spcPct val="150000"/>
              </a:lnSpc>
            </a:pPr>
            <a:r>
              <a:rPr lang="en-US" altLang="ko-KR" sz="4000" b="1" i="1" dirty="0" smtClean="0">
                <a:solidFill>
                  <a:srgbClr val="FF0000"/>
                </a:solidFill>
              </a:rPr>
              <a:t>(International Standard Format, Structure)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667375" y="5095875"/>
            <a:ext cx="5857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/>
              <a:t>JONGWOO</a:t>
            </a:r>
            <a:r>
              <a:rPr lang="en-US" altLang="ko-KR" dirty="0"/>
              <a:t>K</a:t>
            </a:r>
            <a:r>
              <a:rPr lang="en-US" altLang="ko-KR" dirty="0" smtClean="0"/>
              <a:t>-SI</a:t>
            </a:r>
          </a:p>
          <a:p>
            <a:pPr algn="r">
              <a:lnSpc>
                <a:spcPct val="150000"/>
              </a:lnSpc>
            </a:pPr>
            <a:r>
              <a:rPr lang="en-US" altLang="ko-KR" dirty="0" err="1" smtClean="0"/>
              <a:t>Kumoh</a:t>
            </a:r>
            <a:r>
              <a:rPr lang="en-US" altLang="ko-KR" dirty="0" smtClean="0"/>
              <a:t> </a:t>
            </a:r>
            <a:r>
              <a:rPr lang="en-US" altLang="ko-KR" dirty="0"/>
              <a:t>National Institute of Technology, Korea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/>
              <a:t>Dept. Of Computer Engineering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399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Laser Scan Data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Laser Scan Data Save</a:t>
            </a:r>
            <a:endParaRPr lang="ko-KR" altLang="en-US" sz="3000" b="1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668" y="1148862"/>
            <a:ext cx="4448175" cy="561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67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Laser Scan Data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Laser Scan Data Save</a:t>
            </a:r>
            <a:endParaRPr lang="ko-KR" altLang="en-US" sz="3000" b="1" dirty="0"/>
          </a:p>
        </p:txBody>
      </p:sp>
      <p:sp>
        <p:nvSpPr>
          <p:cNvPr id="2" name="직사각형 1"/>
          <p:cNvSpPr/>
          <p:nvPr/>
        </p:nvSpPr>
        <p:spPr>
          <a:xfrm>
            <a:off x="752475" y="2136338"/>
            <a:ext cx="108394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4.2. </a:t>
            </a:r>
            <a:r>
              <a:rPr lang="ko-KR" altLang="en-US" dirty="0" err="1" smtClean="0"/>
              <a:t>스캔한</a:t>
            </a:r>
            <a:r>
              <a:rPr lang="ko-KR" altLang="en-US" dirty="0" smtClean="0"/>
              <a:t> 물체의 준비</a:t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-  </a:t>
            </a:r>
            <a:r>
              <a:rPr lang="ko-KR" altLang="en-US" dirty="0" smtClean="0"/>
              <a:t>물체가 빛나는 표면을 가지고 있는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예를 들어 분필을 스프레이 형태로 사용하여 수정해야 한다</a:t>
            </a:r>
            <a:r>
              <a:rPr lang="en-US" altLang="ko-KR" dirty="0" smtClean="0"/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그런 다음 위치 </a:t>
            </a:r>
            <a:r>
              <a:rPr lang="ko-KR" altLang="en-US" dirty="0" err="1" smtClean="0"/>
              <a:t>마커를</a:t>
            </a:r>
            <a:r>
              <a:rPr lang="ko-KR" altLang="en-US" dirty="0" smtClean="0"/>
              <a:t> 물체 및</a:t>
            </a:r>
            <a:r>
              <a:rPr lang="en-US" altLang="ko-KR" dirty="0" smtClean="0"/>
              <a:t>/</a:t>
            </a:r>
            <a:r>
              <a:rPr lang="ko-KR" altLang="en-US" dirty="0" smtClean="0"/>
              <a:t>또는 그 주변에 부착한다</a:t>
            </a:r>
            <a:r>
              <a:rPr lang="en-US" altLang="ko-KR" dirty="0" smtClean="0"/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그들의 밀도와 위치는 </a:t>
            </a:r>
            <a:r>
              <a:rPr lang="ko-KR" altLang="en-US" dirty="0" err="1" smtClean="0"/>
              <a:t>스캔한</a:t>
            </a:r>
            <a:r>
              <a:rPr lang="ko-KR" altLang="en-US" dirty="0" smtClean="0"/>
              <a:t> 물체의 크기와 모양에 따라 달라진다</a:t>
            </a:r>
            <a:r>
              <a:rPr lang="en-US" altLang="ko-KR" dirty="0" smtClean="0"/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탭은 불규칙한 삼각 망사가 생성되도록 배치된다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625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Laser Scan Data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Laser Scan Data Save</a:t>
            </a:r>
            <a:endParaRPr lang="ko-KR" altLang="en-US" sz="3000" b="1" dirty="0"/>
          </a:p>
        </p:txBody>
      </p:sp>
      <p:sp>
        <p:nvSpPr>
          <p:cNvPr id="2" name="직사각형 1"/>
          <p:cNvSpPr/>
          <p:nvPr/>
        </p:nvSpPr>
        <p:spPr>
          <a:xfrm>
            <a:off x="752475" y="2136338"/>
            <a:ext cx="1083945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4.3. 3D </a:t>
            </a:r>
            <a:r>
              <a:rPr lang="ko-KR" altLang="en-US" dirty="0"/>
              <a:t>스캐너 </a:t>
            </a:r>
            <a:r>
              <a:rPr lang="ko-KR" altLang="en-US" dirty="0" smtClean="0"/>
              <a:t>보정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smtClean="0"/>
              <a:t>- </a:t>
            </a:r>
            <a:r>
              <a:rPr lang="ko-KR" altLang="en-US" dirty="0" smtClean="0"/>
              <a:t>각 </a:t>
            </a:r>
            <a:r>
              <a:rPr lang="ko-KR" altLang="en-US" dirty="0"/>
              <a:t>측정 또는 측정 그룹 전에 </a:t>
            </a:r>
            <a:r>
              <a:rPr lang="en-US" altLang="ko-KR" dirty="0"/>
              <a:t>3D </a:t>
            </a:r>
            <a:r>
              <a:rPr lang="ko-KR" altLang="en-US" dirty="0"/>
              <a:t>스캐너의 보정</a:t>
            </a:r>
            <a:r>
              <a:rPr lang="en-US" altLang="ko-KR" dirty="0"/>
              <a:t>/</a:t>
            </a:r>
            <a:r>
              <a:rPr lang="ko-KR" altLang="en-US" dirty="0"/>
              <a:t>검증을 수행해야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레이저 </a:t>
            </a:r>
            <a:r>
              <a:rPr lang="ko-KR" altLang="en-US" dirty="0"/>
              <a:t>및 광학 </a:t>
            </a:r>
            <a:r>
              <a:rPr lang="en-US" altLang="ko-KR" dirty="0"/>
              <a:t>3D </a:t>
            </a:r>
            <a:r>
              <a:rPr lang="ko-KR" altLang="en-US" dirty="0"/>
              <a:t>스캐너의 경우</a:t>
            </a:r>
            <a:r>
              <a:rPr lang="en-US" altLang="ko-KR" dirty="0"/>
              <a:t>, </a:t>
            </a:r>
            <a:r>
              <a:rPr lang="ko-KR" altLang="en-US" dirty="0" smtClean="0"/>
              <a:t>다른 </a:t>
            </a:r>
            <a:r>
              <a:rPr lang="ko-KR" altLang="en-US" dirty="0"/>
              <a:t>거리와 경사진 곳에서 보정 보드를 </a:t>
            </a:r>
            <a:r>
              <a:rPr lang="ko-KR" altLang="en-US" dirty="0" err="1"/>
              <a:t>스캔하는</a:t>
            </a:r>
            <a:r>
              <a:rPr lang="ko-KR" altLang="en-US" dirty="0"/>
              <a:t> 것으로 구성된다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4.3.1</a:t>
            </a:r>
            <a:r>
              <a:rPr lang="en-US" altLang="ko-KR" dirty="0"/>
              <a:t>. 3D </a:t>
            </a:r>
            <a:r>
              <a:rPr lang="ko-KR" altLang="en-US" dirty="0"/>
              <a:t>스캐너의 입력 </a:t>
            </a:r>
            <a:r>
              <a:rPr lang="ko-KR" altLang="en-US" dirty="0" err="1"/>
              <a:t>파라미터</a:t>
            </a:r>
            <a:r>
              <a:rPr lang="ko-KR" altLang="en-US" dirty="0"/>
              <a:t>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 smtClean="0"/>
              <a:t>EXAscan</a:t>
            </a:r>
            <a:r>
              <a:rPr lang="en-US" altLang="ko-KR" dirty="0" smtClean="0"/>
              <a:t> </a:t>
            </a:r>
            <a:r>
              <a:rPr lang="ko-KR" altLang="en-US" dirty="0"/>
              <a:t>스캐너의 경우 레이저 빔 방출의 강도는 스캔 빈도와 </a:t>
            </a:r>
            <a:r>
              <a:rPr lang="ko-KR" altLang="en-US" dirty="0" err="1"/>
              <a:t>분해능으로</a:t>
            </a:r>
            <a:r>
              <a:rPr lang="ko-KR" altLang="en-US" dirty="0"/>
              <a:t> 설정된다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 smtClean="0"/>
              <a:t>Steinbichler</a:t>
            </a:r>
            <a:r>
              <a:rPr lang="en-US" altLang="ko-KR" dirty="0" smtClean="0"/>
              <a:t> </a:t>
            </a:r>
            <a:r>
              <a:rPr lang="en-US" altLang="ko-KR" dirty="0" err="1"/>
              <a:t>Hyatrix</a:t>
            </a:r>
            <a:r>
              <a:rPr lang="en-US" altLang="ko-KR" dirty="0"/>
              <a:t> </a:t>
            </a:r>
            <a:r>
              <a:rPr lang="ko-KR" altLang="en-US" dirty="0"/>
              <a:t>스캐너로 물체를 조명하기 위한 스캐너 </a:t>
            </a:r>
            <a:r>
              <a:rPr lang="ko-KR" altLang="en-US" dirty="0" err="1"/>
              <a:t>파라미터를</a:t>
            </a:r>
            <a:r>
              <a:rPr lang="ko-KR" altLang="en-US" dirty="0"/>
              <a:t> </a:t>
            </a:r>
            <a:r>
              <a:rPr lang="ko-KR" altLang="en-US" dirty="0" err="1"/>
              <a:t>스캔하는</a:t>
            </a:r>
            <a:r>
              <a:rPr lang="ko-KR" altLang="en-US" dirty="0"/>
              <a:t> 동안 과도한 노출이나 노출 </a:t>
            </a:r>
            <a:r>
              <a:rPr lang="ko-KR" altLang="en-US" dirty="0" err="1"/>
              <a:t>미반복</a:t>
            </a:r>
            <a:r>
              <a:rPr lang="ko-KR" altLang="en-US" dirty="0"/>
              <a:t> 현상이 발생하지 않도록 </a:t>
            </a:r>
            <a:r>
              <a:rPr lang="ko-KR" altLang="en-US" dirty="0" smtClean="0"/>
              <a:t>설정한다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841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Laser Scan Data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Laser Scan Data Save</a:t>
            </a:r>
            <a:endParaRPr lang="ko-KR" altLang="en-US" sz="3000" b="1" dirty="0"/>
          </a:p>
        </p:txBody>
      </p:sp>
      <p:sp>
        <p:nvSpPr>
          <p:cNvPr id="2" name="직사각형 1"/>
          <p:cNvSpPr/>
          <p:nvPr/>
        </p:nvSpPr>
        <p:spPr>
          <a:xfrm>
            <a:off x="688068" y="2326838"/>
            <a:ext cx="108394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4.4. </a:t>
            </a:r>
            <a:r>
              <a:rPr lang="ko-KR" altLang="en-US" dirty="0"/>
              <a:t>스캐닝</a:t>
            </a:r>
            <a:br>
              <a:rPr lang="ko-KR" altLang="en-US" dirty="0"/>
            </a:br>
            <a:r>
              <a:rPr lang="en-US" altLang="ko-KR" dirty="0" smtClean="0"/>
              <a:t>-  </a:t>
            </a:r>
            <a:r>
              <a:rPr lang="ko-KR" altLang="en-US" dirty="0" smtClean="0"/>
              <a:t>설계한 표본</a:t>
            </a:r>
            <a:r>
              <a:rPr lang="ko-KR" altLang="en-US" dirty="0"/>
              <a:t>은</a:t>
            </a:r>
            <a:r>
              <a:rPr lang="ko-KR" altLang="en-US" dirty="0" smtClean="0"/>
              <a:t> </a:t>
            </a:r>
            <a:r>
              <a:rPr lang="ko-KR" altLang="en-US" dirty="0"/>
              <a:t>설정된 입력 </a:t>
            </a:r>
            <a:r>
              <a:rPr lang="ko-KR" altLang="en-US" dirty="0" err="1"/>
              <a:t>파라미터로</a:t>
            </a:r>
            <a:r>
              <a:rPr lang="ko-KR" altLang="en-US" dirty="0"/>
              <a:t> 각 스캐닝 시스템에서 세 번 </a:t>
            </a:r>
            <a:r>
              <a:rPr lang="ko-KR" altLang="en-US" dirty="0" err="1"/>
              <a:t>스캔되었다</a:t>
            </a:r>
            <a:r>
              <a:rPr lang="en-US" altLang="ko-KR" dirty="0"/>
              <a:t>. </a:t>
            </a:r>
            <a:r>
              <a:rPr lang="en-US" altLang="ko-KR" dirty="0" smtClean="0"/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 smtClean="0"/>
              <a:t>Steinbichler</a:t>
            </a:r>
            <a:r>
              <a:rPr lang="ko-KR" altLang="en-US" dirty="0"/>
              <a:t>는 자체 회전</a:t>
            </a:r>
            <a:r>
              <a:rPr lang="en-US" altLang="ko-KR" dirty="0"/>
              <a:t>/</a:t>
            </a:r>
            <a:r>
              <a:rPr lang="ko-KR" altLang="en-US" dirty="0"/>
              <a:t>변형 스캔을 조립하여 결과 점 구름을 생성한다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스캔 </a:t>
            </a:r>
            <a:r>
              <a:rPr lang="ko-KR" altLang="en-US" dirty="0"/>
              <a:t>후 재구성된 점 구름은 반사 또는 </a:t>
            </a:r>
            <a:r>
              <a:rPr lang="ko-KR" altLang="en-US" dirty="0" err="1"/>
              <a:t>스캔된</a:t>
            </a:r>
            <a:r>
              <a:rPr lang="ko-KR" altLang="en-US" dirty="0"/>
              <a:t> 주변 표면에서 나온 수많은 </a:t>
            </a:r>
            <a:r>
              <a:rPr lang="ko-KR" altLang="en-US" dirty="0" err="1"/>
              <a:t>아티팩트를</a:t>
            </a:r>
            <a:r>
              <a:rPr lang="ko-KR" altLang="en-US" dirty="0"/>
              <a:t> 포함한다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4.5</a:t>
            </a:r>
            <a:r>
              <a:rPr lang="en-US" altLang="ko-KR" dirty="0"/>
              <a:t>. </a:t>
            </a:r>
            <a:r>
              <a:rPr lang="ko-KR" altLang="en-US" dirty="0"/>
              <a:t>데이터 내보내기</a:t>
            </a:r>
            <a:br>
              <a:rPr lang="ko-KR" altLang="en-US" dirty="0"/>
            </a:br>
            <a:r>
              <a:rPr lang="en-US" altLang="ko-KR" dirty="0" smtClean="0"/>
              <a:t>- Raw </a:t>
            </a:r>
            <a:r>
              <a:rPr lang="en-US" altLang="ko-KR" dirty="0"/>
              <a:t>data(</a:t>
            </a:r>
            <a:r>
              <a:rPr lang="ko-KR" altLang="en-US" dirty="0" err="1"/>
              <a:t>로우</a:t>
            </a:r>
            <a:r>
              <a:rPr lang="ko-KR" altLang="en-US" dirty="0"/>
              <a:t> 데이터</a:t>
            </a:r>
            <a:r>
              <a:rPr lang="en-US" altLang="ko-KR" dirty="0"/>
              <a:t>)</a:t>
            </a:r>
            <a:r>
              <a:rPr lang="ko-KR" altLang="en-US" dirty="0"/>
              <a:t>를 여러 종류의 파일로 내보낼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/>
              <a:t>사용의 </a:t>
            </a:r>
            <a:r>
              <a:rPr lang="ko-KR" altLang="en-US" dirty="0"/>
              <a:t>보편성 때문에 </a:t>
            </a:r>
            <a:r>
              <a:rPr lang="en-US" altLang="ko-KR" dirty="0" smtClean="0"/>
              <a:t>*.STL</a:t>
            </a:r>
            <a:r>
              <a:rPr lang="en-US" altLang="ko-KR" dirty="0"/>
              <a:t>. </a:t>
            </a:r>
            <a:r>
              <a:rPr lang="ko-KR" altLang="en-US" dirty="0" smtClean="0"/>
              <a:t>로 </a:t>
            </a:r>
            <a:r>
              <a:rPr lang="ko-KR" altLang="en-US" dirty="0"/>
              <a:t>내보낼 수 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591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Laser Scan Data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Laser Scan Data Save</a:t>
            </a:r>
            <a:endParaRPr lang="ko-KR" altLang="en-US" sz="3000" b="1" dirty="0"/>
          </a:p>
        </p:txBody>
      </p:sp>
      <p:sp>
        <p:nvSpPr>
          <p:cNvPr id="2" name="직사각형 1"/>
          <p:cNvSpPr/>
          <p:nvPr/>
        </p:nvSpPr>
        <p:spPr>
          <a:xfrm>
            <a:off x="688068" y="2326838"/>
            <a:ext cx="1114198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4.6. </a:t>
            </a:r>
            <a:r>
              <a:rPr lang="ko-KR" altLang="en-US" dirty="0"/>
              <a:t>데이터 편집</a:t>
            </a:r>
            <a:br>
              <a:rPr lang="ko-KR" altLang="en-US" dirty="0"/>
            </a:br>
            <a:r>
              <a:rPr lang="en-US" altLang="ko-KR" dirty="0" smtClean="0"/>
              <a:t>- </a:t>
            </a:r>
            <a:r>
              <a:rPr lang="ko-KR" altLang="en-US" dirty="0" smtClean="0"/>
              <a:t> </a:t>
            </a:r>
            <a:r>
              <a:rPr lang="ko-KR" altLang="en-US" dirty="0"/>
              <a:t>내보낸 데이터에는 제거 또는 </a:t>
            </a:r>
            <a:r>
              <a:rPr lang="ko-KR" altLang="en-US" dirty="0" smtClean="0"/>
              <a:t>수정이 </a:t>
            </a:r>
            <a:r>
              <a:rPr lang="ko-KR" altLang="en-US" dirty="0"/>
              <a:t>필요한 </a:t>
            </a:r>
            <a:r>
              <a:rPr lang="ko-KR" altLang="en-US" dirty="0" err="1"/>
              <a:t>삼각망</a:t>
            </a:r>
            <a:r>
              <a:rPr lang="ko-KR" altLang="en-US" dirty="0"/>
              <a:t> 표면의 불필요한 데이터 </a:t>
            </a:r>
            <a:r>
              <a:rPr lang="ko-KR" altLang="en-US" dirty="0" smtClean="0"/>
              <a:t>오류</a:t>
            </a:r>
            <a:r>
              <a:rPr lang="en-US" altLang="ko-KR" dirty="0" smtClean="0"/>
              <a:t>(</a:t>
            </a:r>
            <a:r>
              <a:rPr lang="ko-KR" altLang="en-US" dirty="0" smtClean="0"/>
              <a:t>작은 구멍 등</a:t>
            </a:r>
            <a:r>
              <a:rPr lang="en-US" altLang="ko-KR" dirty="0" smtClean="0"/>
              <a:t>)</a:t>
            </a:r>
            <a:r>
              <a:rPr lang="ko-KR" altLang="en-US" dirty="0"/>
              <a:t>가 </a:t>
            </a:r>
            <a:r>
              <a:rPr lang="ko-KR" altLang="en-US" dirty="0" smtClean="0"/>
              <a:t>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이 오류는 데이터의 </a:t>
            </a:r>
            <a:r>
              <a:rPr lang="ko-KR" altLang="en-US" dirty="0"/>
              <a:t>수정을 위한 독립 소프트웨어에서 가장 자주 이루어진다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데이터 </a:t>
            </a:r>
            <a:r>
              <a:rPr lang="ko-KR" altLang="en-US" dirty="0"/>
              <a:t>수정 및 보상에 대해서는 </a:t>
            </a:r>
            <a:r>
              <a:rPr lang="en-US" altLang="ko-KR" dirty="0"/>
              <a:t>INUS </a:t>
            </a:r>
            <a:r>
              <a:rPr lang="en-US" altLang="ko-KR" dirty="0" err="1"/>
              <a:t>Rapidform</a:t>
            </a:r>
            <a:r>
              <a:rPr lang="en-US" altLang="ko-KR" dirty="0"/>
              <a:t> XOR2</a:t>
            </a:r>
            <a:r>
              <a:rPr lang="ko-KR" altLang="en-US" dirty="0"/>
              <a:t>를 사용한다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 smtClean="0"/>
              <a:t>Rapwined</a:t>
            </a:r>
            <a:r>
              <a:rPr lang="en-US" altLang="ko-KR" dirty="0" smtClean="0"/>
              <a:t> </a:t>
            </a:r>
            <a:r>
              <a:rPr lang="ko-KR" altLang="en-US" dirty="0"/>
              <a:t>데이터는 다시 </a:t>
            </a:r>
            <a:r>
              <a:rPr lang="en-US" altLang="ko-KR" dirty="0"/>
              <a:t>STL </a:t>
            </a:r>
            <a:r>
              <a:rPr lang="ko-KR" altLang="en-US" dirty="0"/>
              <a:t>파일로 내보내지고 </a:t>
            </a:r>
            <a:r>
              <a:rPr lang="en-US" altLang="ko-KR" dirty="0" err="1"/>
              <a:t>VolumeGraphics</a:t>
            </a:r>
            <a:r>
              <a:rPr lang="en-US" altLang="ko-KR" dirty="0"/>
              <a:t> </a:t>
            </a:r>
            <a:r>
              <a:rPr lang="en-US" altLang="ko-KR" dirty="0" err="1"/>
              <a:t>VGStudioMAX</a:t>
            </a:r>
            <a:r>
              <a:rPr lang="en-US" altLang="ko-KR" dirty="0"/>
              <a:t> 2.2</a:t>
            </a:r>
            <a:r>
              <a:rPr lang="ko-KR" altLang="en-US" dirty="0"/>
              <a:t>의 시각화 및 측정 소프트웨어에서 로딩된다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7833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Laser Scan Data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Laser Scan Data Structure</a:t>
            </a:r>
            <a:endParaRPr lang="ko-KR" altLang="en-US" sz="3000" b="1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4" y="2162174"/>
            <a:ext cx="3858966" cy="4441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830" y="2225551"/>
            <a:ext cx="6391275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698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Laser Scan Data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Laser Scan Data Structure</a:t>
            </a:r>
            <a:endParaRPr lang="ko-KR" altLang="en-US" sz="3000" b="1" dirty="0"/>
          </a:p>
        </p:txBody>
      </p:sp>
      <p:sp>
        <p:nvSpPr>
          <p:cNvPr id="2" name="직사각형 1"/>
          <p:cNvSpPr/>
          <p:nvPr/>
        </p:nvSpPr>
        <p:spPr>
          <a:xfrm>
            <a:off x="602343" y="5276850"/>
            <a:ext cx="110108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/>
              <a:t> </a:t>
            </a:r>
            <a:r>
              <a:rPr lang="en-US" altLang="ko-KR" sz="1500" dirty="0" smtClean="0"/>
              <a:t>- BEST-FIT </a:t>
            </a:r>
            <a:r>
              <a:rPr lang="ko-KR" altLang="en-US" sz="1500" dirty="0"/>
              <a:t>기능을 기반으로 모델에 대한 </a:t>
            </a:r>
            <a:r>
              <a:rPr lang="en-US" altLang="ko-KR" sz="1500" dirty="0"/>
              <a:t>3D </a:t>
            </a:r>
            <a:r>
              <a:rPr lang="ko-KR" altLang="en-US" sz="1500" dirty="0"/>
              <a:t>스캔을 </a:t>
            </a:r>
            <a:r>
              <a:rPr lang="ko-KR" altLang="en-US" sz="1500" dirty="0" smtClean="0"/>
              <a:t>비교했다</a:t>
            </a:r>
            <a:r>
              <a:rPr lang="en-US" altLang="ko-KR" sz="1500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500" dirty="0" smtClean="0"/>
              <a:t> - 1 </a:t>
            </a:r>
            <a:r>
              <a:rPr lang="en-US" altLang="ko-KR" sz="1500" dirty="0"/>
              <a:t>mm</a:t>
            </a:r>
            <a:r>
              <a:rPr lang="ko-KR" altLang="en-US" sz="1500" dirty="0"/>
              <a:t>의 값을 평가 거리</a:t>
            </a:r>
            <a:r>
              <a:rPr lang="en-US" altLang="ko-KR" sz="1500" dirty="0"/>
              <a:t>(</a:t>
            </a:r>
            <a:r>
              <a:rPr lang="ko-KR" altLang="en-US" sz="1500" dirty="0"/>
              <a:t>표면 탐지를 위한 검색 거리</a:t>
            </a:r>
            <a:r>
              <a:rPr lang="en-US" altLang="ko-KR" sz="1500" dirty="0"/>
              <a:t>)</a:t>
            </a:r>
            <a:r>
              <a:rPr lang="ko-KR" altLang="en-US" sz="1500" dirty="0"/>
              <a:t>로 설정하였다</a:t>
            </a:r>
            <a:r>
              <a:rPr lang="en-US" altLang="ko-KR" sz="1500" dirty="0"/>
              <a:t>. </a:t>
            </a:r>
            <a:endParaRPr lang="en-US" altLang="ko-KR" sz="1500" dirty="0" smtClean="0"/>
          </a:p>
          <a:p>
            <a:pPr>
              <a:lnSpc>
                <a:spcPct val="200000"/>
              </a:lnSpc>
            </a:pPr>
            <a:r>
              <a:rPr lang="en-US" altLang="ko-KR" sz="1500" dirty="0" smtClean="0"/>
              <a:t> - </a:t>
            </a:r>
            <a:r>
              <a:rPr lang="ko-KR" altLang="en-US" sz="1500" dirty="0" smtClean="0"/>
              <a:t>그래픽 </a:t>
            </a:r>
            <a:r>
              <a:rPr lang="ko-KR" altLang="en-US" sz="1500" dirty="0"/>
              <a:t>처리에서 색 척도는 </a:t>
            </a:r>
            <a:r>
              <a:rPr lang="en-US" altLang="ko-KR" sz="1500" dirty="0"/>
              <a:t>± 0.2 mm</a:t>
            </a:r>
            <a:r>
              <a:rPr lang="ko-KR" altLang="en-US" sz="1500" dirty="0"/>
              <a:t>로 설정되었으며</a:t>
            </a:r>
            <a:r>
              <a:rPr lang="en-US" altLang="ko-KR" sz="1500" dirty="0"/>
              <a:t>, </a:t>
            </a:r>
            <a:r>
              <a:rPr lang="ko-KR" altLang="en-US" sz="1500" dirty="0"/>
              <a:t>이 경계 이상 값은 </a:t>
            </a:r>
            <a:r>
              <a:rPr lang="ko-KR" altLang="en-US" sz="1500" dirty="0" err="1"/>
              <a:t>보르도</a:t>
            </a:r>
            <a:r>
              <a:rPr lang="en-US" altLang="ko-KR" sz="1500" dirty="0"/>
              <a:t>(</a:t>
            </a:r>
            <a:r>
              <a:rPr lang="ko-KR" altLang="en-US" sz="1500" dirty="0"/>
              <a:t>보라색</a:t>
            </a:r>
            <a:r>
              <a:rPr lang="en-US" altLang="ko-KR" sz="1500" dirty="0"/>
              <a:t>)</a:t>
            </a:r>
            <a:r>
              <a:rPr lang="ko-KR" altLang="en-US" sz="1500" dirty="0"/>
              <a:t>로만 </a:t>
            </a:r>
            <a:r>
              <a:rPr lang="ko-KR" altLang="en-US" sz="1500" dirty="0" smtClean="0"/>
              <a:t>표시된다</a:t>
            </a:r>
            <a:endParaRPr lang="ko-KR" altLang="en-US" sz="1500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49" y="1866900"/>
            <a:ext cx="944880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44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Laser Scan Data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Laser Scan Data Structure</a:t>
            </a:r>
            <a:endParaRPr lang="ko-KR" altLang="en-US" sz="3000" b="1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2090737"/>
            <a:ext cx="7858125" cy="3553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1" y="2186384"/>
            <a:ext cx="3514354" cy="37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581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 flipV="1">
            <a:off x="3468914" y="5216403"/>
            <a:ext cx="8723086" cy="152562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6175007" y="-1403823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162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자유형 10"/>
          <p:cNvSpPr/>
          <p:nvPr/>
        </p:nvSpPr>
        <p:spPr>
          <a:xfrm>
            <a:off x="0" y="-1"/>
            <a:ext cx="12192000" cy="382258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2746007" y="69377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0" y="-1"/>
            <a:ext cx="12192000" cy="2620856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620856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10777899" y="4666090"/>
                  <a:pt x="3385776" y="-1550564"/>
                  <a:pt x="117739" y="2285206"/>
                </a:cubicBezTo>
                <a:lnTo>
                  <a:pt x="0" y="2432188"/>
                </a:lnTo>
                <a:lnTo>
                  <a:pt x="0" y="590309"/>
                </a:lnTo>
                <a:lnTo>
                  <a:pt x="0" y="2676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5400000">
            <a:off x="614855" y="-627556"/>
            <a:ext cx="865790" cy="2120900"/>
          </a:xfrm>
          <a:custGeom>
            <a:avLst/>
            <a:gdLst>
              <a:gd name="connsiteX0" fmla="*/ 0 w 800100"/>
              <a:gd name="connsiteY0" fmla="*/ 1638300 h 1638300"/>
              <a:gd name="connsiteX1" fmla="*/ 0 w 800100"/>
              <a:gd name="connsiteY1" fmla="*/ 0 h 1638300"/>
              <a:gd name="connsiteX2" fmla="*/ 800100 w 800100"/>
              <a:gd name="connsiteY2" fmla="*/ 1638300 h 1638300"/>
              <a:gd name="connsiteX3" fmla="*/ 0 w 800100"/>
              <a:gd name="connsiteY3" fmla="*/ 1638300 h 1638300"/>
              <a:gd name="connsiteX0" fmla="*/ 0 w 1088916"/>
              <a:gd name="connsiteY0" fmla="*/ 1638300 h 1638300"/>
              <a:gd name="connsiteX1" fmla="*/ 0 w 1088916"/>
              <a:gd name="connsiteY1" fmla="*/ 0 h 1638300"/>
              <a:gd name="connsiteX2" fmla="*/ 800100 w 1088916"/>
              <a:gd name="connsiteY2" fmla="*/ 1638300 h 1638300"/>
              <a:gd name="connsiteX3" fmla="*/ 0 w 1088916"/>
              <a:gd name="connsiteY3" fmla="*/ 1638300 h 1638300"/>
              <a:gd name="connsiteX0" fmla="*/ 0 w 1090674"/>
              <a:gd name="connsiteY0" fmla="*/ 2120900 h 2120900"/>
              <a:gd name="connsiteX1" fmla="*/ 12700 w 1090674"/>
              <a:gd name="connsiteY1" fmla="*/ 0 h 2120900"/>
              <a:gd name="connsiteX2" fmla="*/ 800100 w 1090674"/>
              <a:gd name="connsiteY2" fmla="*/ 2120900 h 2120900"/>
              <a:gd name="connsiteX3" fmla="*/ 0 w 1090674"/>
              <a:gd name="connsiteY3" fmla="*/ 2120900 h 2120900"/>
              <a:gd name="connsiteX0" fmla="*/ 0 w 1079801"/>
              <a:gd name="connsiteY0" fmla="*/ 2120900 h 2120900"/>
              <a:gd name="connsiteX1" fmla="*/ 12700 w 1079801"/>
              <a:gd name="connsiteY1" fmla="*/ 0 h 2120900"/>
              <a:gd name="connsiteX2" fmla="*/ 800100 w 1079801"/>
              <a:gd name="connsiteY2" fmla="*/ 2120900 h 2120900"/>
              <a:gd name="connsiteX3" fmla="*/ 0 w 1079801"/>
              <a:gd name="connsiteY3" fmla="*/ 2120900 h 2120900"/>
              <a:gd name="connsiteX0" fmla="*/ 0 w 865790"/>
              <a:gd name="connsiteY0" fmla="*/ 2120900 h 2120900"/>
              <a:gd name="connsiteX1" fmla="*/ 12700 w 865790"/>
              <a:gd name="connsiteY1" fmla="*/ 0 h 2120900"/>
              <a:gd name="connsiteX2" fmla="*/ 800100 w 865790"/>
              <a:gd name="connsiteY2" fmla="*/ 2120900 h 2120900"/>
              <a:gd name="connsiteX3" fmla="*/ 0 w 865790"/>
              <a:gd name="connsiteY3" fmla="*/ 2120900 h 212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790" h="2120900">
                <a:moveTo>
                  <a:pt x="0" y="2120900"/>
                </a:moveTo>
                <a:cubicBezTo>
                  <a:pt x="4233" y="1413933"/>
                  <a:pt x="8467" y="706967"/>
                  <a:pt x="12700" y="0"/>
                </a:cubicBezTo>
                <a:cubicBezTo>
                  <a:pt x="190500" y="1257300"/>
                  <a:pt x="1117603" y="1320800"/>
                  <a:pt x="800100" y="2120900"/>
                </a:cubicBezTo>
                <a:lnTo>
                  <a:pt x="0" y="21209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flipV="1">
            <a:off x="-12700" y="5283199"/>
            <a:ext cx="12192000" cy="152562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6175007" y="-1403823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162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00052" y="2815899"/>
            <a:ext cx="1115377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500" b="1" i="1" dirty="0" err="1" smtClean="0">
                <a:solidFill>
                  <a:srgbClr val="FF0000"/>
                </a:solidFill>
              </a:rPr>
              <a:t>Gererative</a:t>
            </a:r>
            <a:r>
              <a:rPr lang="en-US" altLang="ko-KR" sz="3500" b="1" i="1" dirty="0" smtClean="0">
                <a:solidFill>
                  <a:srgbClr val="FF0000"/>
                </a:solidFill>
              </a:rPr>
              <a:t> Adversarial Network</a:t>
            </a:r>
          </a:p>
          <a:p>
            <a:pPr algn="ctr">
              <a:lnSpc>
                <a:spcPct val="150000"/>
              </a:lnSpc>
            </a:pPr>
            <a:r>
              <a:rPr lang="en-US" altLang="ko-KR" sz="3500" b="1" i="1" dirty="0" smtClean="0">
                <a:solidFill>
                  <a:srgbClr val="FF0000"/>
                </a:solidFill>
              </a:rPr>
              <a:t>(2014)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667375" y="5095875"/>
            <a:ext cx="5857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/>
              <a:t>JONGWOO</a:t>
            </a:r>
            <a:r>
              <a:rPr lang="en-US" altLang="ko-KR" dirty="0"/>
              <a:t>K</a:t>
            </a:r>
            <a:r>
              <a:rPr lang="en-US" altLang="ko-KR" dirty="0" smtClean="0"/>
              <a:t>-SI</a:t>
            </a:r>
          </a:p>
          <a:p>
            <a:pPr algn="r">
              <a:lnSpc>
                <a:spcPct val="150000"/>
              </a:lnSpc>
            </a:pPr>
            <a:r>
              <a:rPr lang="en-US" altLang="ko-KR" dirty="0" err="1" smtClean="0"/>
              <a:t>Kumoh</a:t>
            </a:r>
            <a:r>
              <a:rPr lang="en-US" altLang="ko-KR" dirty="0" smtClean="0"/>
              <a:t> </a:t>
            </a:r>
            <a:r>
              <a:rPr lang="en-US" altLang="ko-KR" dirty="0"/>
              <a:t>National Institute of Technology, Korea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/>
              <a:t>Dept. Of Computer Engineering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23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Introduction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1026" name="Picture 2" descr="G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661717"/>
            <a:ext cx="11056030" cy="482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09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Laser Scan Data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" name="Picture 2" descr="3D model for Natural Gas Condensate Plant using AutoPLANT SS4. This activity  modeling of equipment, piping, structures like pipe rack, sleepers and platform as per ASME B31.3 codes and standard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150" y="1330250"/>
            <a:ext cx="5372100" cy="499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60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G, D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9854" y="2593538"/>
            <a:ext cx="11826421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Generator :     1) </a:t>
            </a:r>
            <a:r>
              <a:rPr lang="ko-KR" altLang="en-US" dirty="0" smtClean="0"/>
              <a:t>하나의 신경망이 새로운 데이터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             2) Discriminator </a:t>
            </a:r>
            <a:r>
              <a:rPr lang="ko-KR" altLang="en-US" dirty="0" smtClean="0"/>
              <a:t>에게 전달하는 새로운 이미지 생성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en-US" altLang="ko-KR" dirty="0" smtClean="0"/>
              <a:t>        3) </a:t>
            </a:r>
            <a:r>
              <a:rPr lang="ko-KR" altLang="en-US" dirty="0" smtClean="0"/>
              <a:t>생성한 가짜 이미지가 진짜 </a:t>
            </a:r>
            <a:r>
              <a:rPr lang="ko-KR" altLang="en-US" dirty="0" err="1" smtClean="0"/>
              <a:t>이미지인것처럼</a:t>
            </a:r>
            <a:r>
              <a:rPr lang="ko-KR" altLang="en-US" dirty="0" smtClean="0"/>
              <a:t> 보여지길 </a:t>
            </a:r>
            <a:r>
              <a:rPr lang="ko-KR" altLang="en-US" dirty="0"/>
              <a:t>원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           4) </a:t>
            </a:r>
            <a:r>
              <a:rPr lang="ko-KR" altLang="en-US" dirty="0" smtClean="0"/>
              <a:t>목표는 </a:t>
            </a:r>
            <a:r>
              <a:rPr lang="en-US" altLang="ko-KR" dirty="0"/>
              <a:t>Discriminator </a:t>
            </a:r>
            <a:r>
              <a:rPr lang="ko-KR" altLang="en-US" dirty="0" smtClean="0"/>
              <a:t>가 진짜로 판별하게 만드는 </a:t>
            </a:r>
            <a:r>
              <a:rPr lang="ko-KR" altLang="en-US" dirty="0" err="1" smtClean="0"/>
              <a:t>손글씨</a:t>
            </a:r>
            <a:r>
              <a:rPr lang="ko-KR" altLang="en-US" dirty="0" smtClean="0"/>
              <a:t> 숫자를 생성하는 것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Discriminator </a:t>
            </a:r>
            <a:r>
              <a:rPr lang="en-US" altLang="ko-KR" dirty="0" smtClean="0"/>
              <a:t>: 1) </a:t>
            </a:r>
            <a:r>
              <a:rPr lang="ko-KR" altLang="en-US" dirty="0" smtClean="0"/>
              <a:t>데이터의 </a:t>
            </a:r>
            <a:r>
              <a:rPr lang="ko-KR" altLang="en-US" dirty="0"/>
              <a:t>진위를 평가</a:t>
            </a:r>
            <a:r>
              <a:rPr lang="en-US" altLang="ko-KR" dirty="0"/>
              <a:t>, </a:t>
            </a:r>
            <a:r>
              <a:rPr lang="ko-KR" altLang="en-US" dirty="0"/>
              <a:t>각각의 데이터 </a:t>
            </a:r>
            <a:r>
              <a:rPr lang="ko-KR" altLang="en-US" dirty="0" err="1"/>
              <a:t>인스턴스가</a:t>
            </a:r>
            <a:r>
              <a:rPr lang="ko-KR" altLang="en-US" dirty="0"/>
              <a:t> 실제 트레이닝 데이터 세트인지 아닌지 판단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              2) Generator </a:t>
            </a:r>
            <a:r>
              <a:rPr lang="ko-KR" altLang="en-US" dirty="0" smtClean="0"/>
              <a:t>로부터 전달된 이미지를 가짜로 식별 </a:t>
            </a:r>
            <a:endParaRPr lang="ko-KR" altLang="en-US" dirty="0"/>
          </a:p>
        </p:txBody>
      </p:sp>
      <p:pic>
        <p:nvPicPr>
          <p:cNvPr id="9" name="Picture 2" descr="GA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5" y="866912"/>
            <a:ext cx="4664755" cy="203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91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G, D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28625" y="2164913"/>
            <a:ext cx="115132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GAN</a:t>
            </a:r>
            <a:r>
              <a:rPr lang="ko-KR" altLang="en-US" dirty="0" smtClean="0"/>
              <a:t>의 동작단계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1) generator</a:t>
            </a:r>
            <a:r>
              <a:rPr lang="ko-KR" altLang="en-US" dirty="0" smtClean="0"/>
              <a:t>가 임의의 수를 </a:t>
            </a:r>
            <a:r>
              <a:rPr lang="ko-KR" altLang="en-US" dirty="0" err="1" smtClean="0"/>
              <a:t>입력받아</a:t>
            </a:r>
            <a:r>
              <a:rPr lang="ko-KR" altLang="en-US" dirty="0" smtClean="0"/>
              <a:t> 생성한 이미지로 반환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2) </a:t>
            </a:r>
            <a:r>
              <a:rPr lang="ko-KR" altLang="en-US" dirty="0" smtClean="0"/>
              <a:t>생성된 이미지는 실제 데이터 세트에서 가져온 이미지들과 함께 </a:t>
            </a:r>
            <a:r>
              <a:rPr lang="en-US" altLang="ko-KR" dirty="0" smtClean="0"/>
              <a:t>discriminator</a:t>
            </a:r>
            <a:r>
              <a:rPr lang="ko-KR" altLang="en-US" dirty="0" smtClean="0"/>
              <a:t>에 전달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3) discriminator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실제 이미지와 가짜 이미지를 판별하여 </a:t>
            </a:r>
            <a:r>
              <a:rPr lang="en-US" altLang="ko-KR" dirty="0" smtClean="0"/>
              <a:t>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사이의 </a:t>
            </a:r>
            <a:r>
              <a:rPr lang="ko-KR" altLang="en-US" dirty="0" err="1" smtClean="0"/>
              <a:t>확률값으로</a:t>
            </a:r>
            <a:r>
              <a:rPr lang="ko-KR" altLang="en-US" dirty="0" smtClean="0"/>
              <a:t> 반환 </a:t>
            </a:r>
            <a:r>
              <a:rPr lang="en-US" altLang="ko-KR" dirty="0"/>
              <a:t>(1 : real, 0: fake)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따라서 이중 피드백 루프를 </a:t>
            </a:r>
            <a:r>
              <a:rPr lang="ko-KR" altLang="en-US" dirty="0" err="1" smtClean="0"/>
              <a:t>갖게된다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 - D</a:t>
            </a:r>
            <a:r>
              <a:rPr lang="ko-KR" altLang="en-US" dirty="0" smtClean="0"/>
              <a:t>는 이미지의 정답 값으로부터 피드백을 받는다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 - G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D</a:t>
            </a:r>
            <a:r>
              <a:rPr lang="ko-KR" altLang="en-US" dirty="0" smtClean="0"/>
              <a:t>로 부터 피드백을 받는다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9" name="Picture 2" descr="GA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0" y="704453"/>
            <a:ext cx="4664755" cy="203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82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Minimax two-player Game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2261" y="3117413"/>
            <a:ext cx="104965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 smtClean="0"/>
              <a:t>arg</a:t>
            </a:r>
            <a:r>
              <a:rPr lang="en-US" altLang="ko-KR" dirty="0" smtClean="0"/>
              <a:t> max D : </a:t>
            </a:r>
            <a:r>
              <a:rPr lang="ko-KR" altLang="en-US" dirty="0" smtClean="0"/>
              <a:t>목적함수를 극대화하는 </a:t>
            </a:r>
            <a:r>
              <a:rPr lang="ko-KR" altLang="en-US" dirty="0" err="1" smtClean="0"/>
              <a:t>분류망</a:t>
            </a:r>
            <a:r>
              <a:rPr lang="ko-KR" altLang="en-US" dirty="0" smtClean="0"/>
              <a:t> </a:t>
            </a:r>
            <a:r>
              <a:rPr lang="en-US" altLang="ko-KR" dirty="0" smtClean="0"/>
              <a:t>D</a:t>
            </a:r>
            <a:r>
              <a:rPr lang="ko-KR" altLang="en-US" dirty="0" smtClean="0"/>
              <a:t>를 찾는다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 smtClean="0"/>
              <a:t>첫번째</a:t>
            </a:r>
            <a:r>
              <a:rPr lang="ko-KR" altLang="en-US" dirty="0" smtClean="0"/>
              <a:t> 항 </a:t>
            </a:r>
            <a:r>
              <a:rPr lang="en-US" altLang="ko-KR" dirty="0" smtClean="0"/>
              <a:t>E[log(D(x)]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가짜데이터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(x), </a:t>
            </a:r>
            <a:r>
              <a:rPr lang="ko-KR" altLang="en-US" dirty="0" smtClean="0"/>
              <a:t>진짜 그림을 넣었을 때의 목적함수 값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 smtClean="0"/>
              <a:t>두번째</a:t>
            </a:r>
            <a:r>
              <a:rPr lang="ko-KR" altLang="en-US" dirty="0" smtClean="0"/>
              <a:t> 항 </a:t>
            </a:r>
            <a:r>
              <a:rPr lang="en-US" altLang="ko-KR" dirty="0" smtClean="0"/>
              <a:t>E[log(1-D(g(z))]</a:t>
            </a:r>
            <a:r>
              <a:rPr lang="ko-KR" altLang="en-US" dirty="0" smtClean="0"/>
              <a:t>는 가짜 데이터 </a:t>
            </a:r>
            <a:r>
              <a:rPr lang="en-US" altLang="ko-KR" dirty="0" smtClean="0"/>
              <a:t>(G(z)), G</a:t>
            </a:r>
            <a:r>
              <a:rPr lang="ko-KR" altLang="en-US" dirty="0" smtClean="0"/>
              <a:t>가 만들어낸 그림이 들어가 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최소화</a:t>
            </a:r>
            <a:r>
              <a:rPr lang="en-US" altLang="ko-KR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err="1" smtClean="0"/>
              <a:t>arg</a:t>
            </a:r>
            <a:r>
              <a:rPr lang="en-US" altLang="ko-KR" dirty="0" smtClean="0"/>
              <a:t> min G : </a:t>
            </a:r>
            <a:r>
              <a:rPr lang="ko-KR" altLang="en-US" dirty="0" smtClean="0"/>
              <a:t>목적함수를 극소화하는 </a:t>
            </a:r>
            <a:r>
              <a:rPr lang="ko-KR" altLang="en-US" dirty="0" err="1" smtClean="0"/>
              <a:t>생성망</a:t>
            </a:r>
            <a:r>
              <a:rPr lang="ko-KR" altLang="en-US" dirty="0" smtClean="0"/>
              <a:t> </a:t>
            </a:r>
            <a:r>
              <a:rPr lang="en-US" altLang="ko-KR" dirty="0" smtClean="0"/>
              <a:t>G</a:t>
            </a:r>
            <a:r>
              <a:rPr lang="ko-KR" altLang="en-US" dirty="0" smtClean="0"/>
              <a:t>를 찾는다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G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항에만 포함되어 있다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전체 함수를 극소화하는 </a:t>
            </a:r>
            <a:r>
              <a:rPr lang="en-US" altLang="ko-KR" dirty="0" smtClean="0"/>
              <a:t>G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둘째항을</a:t>
            </a:r>
            <a:r>
              <a:rPr lang="ko-KR" altLang="en-US" dirty="0" smtClean="0"/>
              <a:t> 극소화하는 </a:t>
            </a:r>
            <a:r>
              <a:rPr lang="en-US" altLang="ko-KR" dirty="0" smtClean="0"/>
              <a:t>G, </a:t>
            </a:r>
            <a:r>
              <a:rPr lang="ko-KR" altLang="en-US" dirty="0" smtClean="0"/>
              <a:t>결국 </a:t>
            </a:r>
            <a:r>
              <a:rPr lang="en-US" altLang="ko-KR" dirty="0" smtClean="0"/>
              <a:t>D(G(z))</a:t>
            </a:r>
            <a:r>
              <a:rPr lang="ko-KR" altLang="en-US" dirty="0" smtClean="0"/>
              <a:t>를 극대화 하는 </a:t>
            </a:r>
            <a:r>
              <a:rPr lang="en-US" altLang="ko-KR" dirty="0" smtClean="0"/>
              <a:t>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결과적으로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구별망을</a:t>
            </a:r>
            <a:r>
              <a:rPr lang="ko-KR" altLang="en-US" dirty="0" smtClean="0"/>
              <a:t> 속이는 </a:t>
            </a:r>
            <a:r>
              <a:rPr lang="ko-KR" altLang="en-US" dirty="0" err="1" smtClean="0"/>
              <a:t>생성망</a:t>
            </a:r>
            <a:r>
              <a:rPr lang="ko-KR" altLang="en-US" dirty="0" smtClean="0"/>
              <a:t> </a:t>
            </a:r>
            <a:r>
              <a:rPr lang="en-US" altLang="ko-KR" dirty="0" smtClean="0"/>
              <a:t>G</a:t>
            </a:r>
            <a:r>
              <a:rPr lang="ko-KR" altLang="en-US" dirty="0" smtClean="0"/>
              <a:t>를 열심히 학습시켜보자는 의미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051" name="Picture 3" descr="https://3.bp.blogspot.com/-hif7IOq8eW0/WGYUKAIh_II/AAAAAAABWQw/dp7d9sxq_sotgPGie5sDA_rlgxOvPxcMQCLcB/s640/Screen%2BShot%2B2016-12-30%2Bat%2B02.59.36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703" y="2284374"/>
            <a:ext cx="8011810" cy="52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51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Algorithm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444625"/>
            <a:ext cx="8196263" cy="5361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383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Result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225550"/>
            <a:ext cx="7548563" cy="549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863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DCGAN (Next Week…)</a:t>
            </a:r>
          </a:p>
        </p:txBody>
      </p:sp>
      <p:pic>
        <p:nvPicPr>
          <p:cNvPr id="20483" name="Picture 3" descr="DCGAN에서 사용한 Generator 구조. 사용한 Dataset이 FFHQ와는 다르므로 일부 값이 변경됨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50" y="22608"/>
            <a:ext cx="5524500" cy="225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Picture 5" descr="Visualiz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2580275"/>
            <a:ext cx="7687418" cy="389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88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 flipV="1">
            <a:off x="3468914" y="5216403"/>
            <a:ext cx="8723086" cy="152562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6175007" y="-1403823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162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자유형 10"/>
          <p:cNvSpPr/>
          <p:nvPr/>
        </p:nvSpPr>
        <p:spPr>
          <a:xfrm>
            <a:off x="0" y="-1"/>
            <a:ext cx="12192000" cy="382258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2746007" y="69377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0" y="-1"/>
            <a:ext cx="12192000" cy="2620856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620856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10777899" y="4666090"/>
                  <a:pt x="3385776" y="-1550564"/>
                  <a:pt x="117739" y="2285206"/>
                </a:cubicBezTo>
                <a:lnTo>
                  <a:pt x="0" y="2432188"/>
                </a:lnTo>
                <a:lnTo>
                  <a:pt x="0" y="590309"/>
                </a:lnTo>
                <a:lnTo>
                  <a:pt x="0" y="2676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5400000">
            <a:off x="614855" y="-627556"/>
            <a:ext cx="865790" cy="2120900"/>
          </a:xfrm>
          <a:custGeom>
            <a:avLst/>
            <a:gdLst>
              <a:gd name="connsiteX0" fmla="*/ 0 w 800100"/>
              <a:gd name="connsiteY0" fmla="*/ 1638300 h 1638300"/>
              <a:gd name="connsiteX1" fmla="*/ 0 w 800100"/>
              <a:gd name="connsiteY1" fmla="*/ 0 h 1638300"/>
              <a:gd name="connsiteX2" fmla="*/ 800100 w 800100"/>
              <a:gd name="connsiteY2" fmla="*/ 1638300 h 1638300"/>
              <a:gd name="connsiteX3" fmla="*/ 0 w 800100"/>
              <a:gd name="connsiteY3" fmla="*/ 1638300 h 1638300"/>
              <a:gd name="connsiteX0" fmla="*/ 0 w 1088916"/>
              <a:gd name="connsiteY0" fmla="*/ 1638300 h 1638300"/>
              <a:gd name="connsiteX1" fmla="*/ 0 w 1088916"/>
              <a:gd name="connsiteY1" fmla="*/ 0 h 1638300"/>
              <a:gd name="connsiteX2" fmla="*/ 800100 w 1088916"/>
              <a:gd name="connsiteY2" fmla="*/ 1638300 h 1638300"/>
              <a:gd name="connsiteX3" fmla="*/ 0 w 1088916"/>
              <a:gd name="connsiteY3" fmla="*/ 1638300 h 1638300"/>
              <a:gd name="connsiteX0" fmla="*/ 0 w 1090674"/>
              <a:gd name="connsiteY0" fmla="*/ 2120900 h 2120900"/>
              <a:gd name="connsiteX1" fmla="*/ 12700 w 1090674"/>
              <a:gd name="connsiteY1" fmla="*/ 0 h 2120900"/>
              <a:gd name="connsiteX2" fmla="*/ 800100 w 1090674"/>
              <a:gd name="connsiteY2" fmla="*/ 2120900 h 2120900"/>
              <a:gd name="connsiteX3" fmla="*/ 0 w 1090674"/>
              <a:gd name="connsiteY3" fmla="*/ 2120900 h 2120900"/>
              <a:gd name="connsiteX0" fmla="*/ 0 w 1079801"/>
              <a:gd name="connsiteY0" fmla="*/ 2120900 h 2120900"/>
              <a:gd name="connsiteX1" fmla="*/ 12700 w 1079801"/>
              <a:gd name="connsiteY1" fmla="*/ 0 h 2120900"/>
              <a:gd name="connsiteX2" fmla="*/ 800100 w 1079801"/>
              <a:gd name="connsiteY2" fmla="*/ 2120900 h 2120900"/>
              <a:gd name="connsiteX3" fmla="*/ 0 w 1079801"/>
              <a:gd name="connsiteY3" fmla="*/ 2120900 h 2120900"/>
              <a:gd name="connsiteX0" fmla="*/ 0 w 865790"/>
              <a:gd name="connsiteY0" fmla="*/ 2120900 h 2120900"/>
              <a:gd name="connsiteX1" fmla="*/ 12700 w 865790"/>
              <a:gd name="connsiteY1" fmla="*/ 0 h 2120900"/>
              <a:gd name="connsiteX2" fmla="*/ 800100 w 865790"/>
              <a:gd name="connsiteY2" fmla="*/ 2120900 h 2120900"/>
              <a:gd name="connsiteX3" fmla="*/ 0 w 865790"/>
              <a:gd name="connsiteY3" fmla="*/ 2120900 h 212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790" h="2120900">
                <a:moveTo>
                  <a:pt x="0" y="2120900"/>
                </a:moveTo>
                <a:cubicBezTo>
                  <a:pt x="4233" y="1413933"/>
                  <a:pt x="8467" y="706967"/>
                  <a:pt x="12700" y="0"/>
                </a:cubicBezTo>
                <a:cubicBezTo>
                  <a:pt x="190500" y="1257300"/>
                  <a:pt x="1117603" y="1320800"/>
                  <a:pt x="800100" y="2120900"/>
                </a:cubicBezTo>
                <a:lnTo>
                  <a:pt x="0" y="21209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flipV="1">
            <a:off x="-12700" y="5283199"/>
            <a:ext cx="12192000" cy="152562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6175007" y="-1403823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162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72491" y="2607829"/>
            <a:ext cx="9503507" cy="2054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b="1" i="1" dirty="0" smtClean="0">
                <a:solidFill>
                  <a:srgbClr val="FF0000"/>
                </a:solidFill>
              </a:rPr>
              <a:t>Intelligent Image Analysis Lab</a:t>
            </a:r>
          </a:p>
          <a:p>
            <a:pPr algn="ctr">
              <a:lnSpc>
                <a:spcPct val="150000"/>
              </a:lnSpc>
            </a:pPr>
            <a:r>
              <a:rPr lang="en-US" altLang="ko-KR" sz="3500" b="1" i="1" dirty="0" smtClean="0">
                <a:solidFill>
                  <a:srgbClr val="FF0000"/>
                </a:solidFill>
              </a:rPr>
              <a:t>(Homepage)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667375" y="5095875"/>
            <a:ext cx="5857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/>
              <a:t>JONGWOO</a:t>
            </a:r>
            <a:r>
              <a:rPr lang="en-US" altLang="ko-KR" dirty="0"/>
              <a:t>K</a:t>
            </a:r>
            <a:r>
              <a:rPr lang="en-US" altLang="ko-KR" dirty="0" smtClean="0"/>
              <a:t>-SI</a:t>
            </a:r>
          </a:p>
          <a:p>
            <a:pPr algn="r">
              <a:lnSpc>
                <a:spcPct val="150000"/>
              </a:lnSpc>
            </a:pPr>
            <a:r>
              <a:rPr lang="en-US" altLang="ko-KR" dirty="0" err="1" smtClean="0"/>
              <a:t>Kumoh</a:t>
            </a:r>
            <a:r>
              <a:rPr lang="en-US" altLang="ko-KR" dirty="0" smtClean="0"/>
              <a:t> </a:t>
            </a:r>
            <a:r>
              <a:rPr lang="en-US" altLang="ko-KR" dirty="0"/>
              <a:t>National Institute of Technology, Korea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/>
              <a:t>Dept. Of Computer Engineering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839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IIAL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053251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Template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05" y="1644249"/>
            <a:ext cx="11306175" cy="495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실행 단추: 홈 1">
            <a:hlinkClick r:id="rId4" highlightClick="1"/>
          </p:cNvPr>
          <p:cNvSpPr/>
          <p:nvPr/>
        </p:nvSpPr>
        <p:spPr>
          <a:xfrm>
            <a:off x="10096500" y="238262"/>
            <a:ext cx="1504950" cy="1368987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3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IIAL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053251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In Mobile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106" y="1244112"/>
            <a:ext cx="2599029" cy="534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025" y="1244112"/>
            <a:ext cx="2652713" cy="544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016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Laser Scan Data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23554" name="Picture 2" descr="내달 완벽복원 숭례문, '3D 레이저 스캔' 있어 가능했다 - Chosunbiz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4" y="1330250"/>
            <a:ext cx="8242301" cy="528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35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Laser Scan Data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25602" name="Picture 2" descr="썸네일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49" y="1548626"/>
            <a:ext cx="7275375" cy="437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92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Laser Scan Data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25602" name="Picture 2" descr="썸네일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349" y="238263"/>
            <a:ext cx="3209925" cy="193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79854" y="2195014"/>
            <a:ext cx="1182642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대상물에 </a:t>
            </a:r>
            <a:r>
              <a:rPr lang="ko-KR" altLang="en-US" dirty="0"/>
              <a:t>레이저를 투사하고 반사되는 값으로 </a:t>
            </a:r>
            <a:r>
              <a:rPr lang="en-US" altLang="ko-KR" dirty="0"/>
              <a:t>3</a:t>
            </a:r>
            <a:r>
              <a:rPr lang="ko-KR" altLang="en-US" dirty="0"/>
              <a:t>차원 형상 정보를 디지털화해 데이터를 취득하는 </a:t>
            </a:r>
            <a:r>
              <a:rPr lang="ko-KR" altLang="en-US" dirty="0" smtClean="0"/>
              <a:t>기술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레이저 </a:t>
            </a:r>
            <a:r>
              <a:rPr lang="ko-KR" altLang="en-US" dirty="0"/>
              <a:t>스캐너가 현장 스캐닝으로 고유한 위치 데이터를 확보하면 자료를 취합해 육안으로 확인할 수 있도록 영상을 구현하고 이를 분석</a:t>
            </a:r>
            <a:r>
              <a:rPr lang="en-US" altLang="ko-KR" dirty="0"/>
              <a:t>, </a:t>
            </a:r>
            <a:r>
              <a:rPr lang="ko-KR" altLang="en-US" dirty="0"/>
              <a:t>현장에서 활용하는 단계를 </a:t>
            </a:r>
            <a:r>
              <a:rPr lang="ko-KR" altLang="en-US" dirty="0" smtClean="0"/>
              <a:t>거침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BIM</a:t>
            </a:r>
            <a:r>
              <a:rPr lang="ko-KR" altLang="en-US" dirty="0"/>
              <a:t>이란 기존 방식인 </a:t>
            </a:r>
            <a:r>
              <a:rPr lang="en-US" altLang="ko-KR" dirty="0"/>
              <a:t>2</a:t>
            </a:r>
            <a:r>
              <a:rPr lang="ko-KR" altLang="en-US" dirty="0"/>
              <a:t>차원 설계로 힘들었던 정보통합 관리가 가능하도록 건축물 설계 및 시공 정보를 </a:t>
            </a:r>
            <a:r>
              <a:rPr lang="en-US" altLang="ko-KR" dirty="0"/>
              <a:t>3</a:t>
            </a:r>
            <a:r>
              <a:rPr lang="ko-KR" altLang="en-US" dirty="0"/>
              <a:t>차원에 구현하는 것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스캐너로 </a:t>
            </a:r>
            <a:r>
              <a:rPr lang="ko-KR" altLang="en-US" dirty="0"/>
              <a:t>획득한 정보와 </a:t>
            </a:r>
            <a:r>
              <a:rPr lang="en-US" altLang="ko-KR" dirty="0"/>
              <a:t>BIM </a:t>
            </a:r>
            <a:r>
              <a:rPr lang="ko-KR" altLang="en-US" dirty="0"/>
              <a:t>데이터가 연동되면 보다 정밀한 시공을 할 수 있고 하자도 예방할 수 있어 시공품질을 한 차원 더 높여주는 효과를 발휘한다는 게 </a:t>
            </a:r>
            <a:r>
              <a:rPr lang="ko-KR" altLang="en-US" dirty="0" err="1" smtClean="0"/>
              <a:t>롯데건설측</a:t>
            </a:r>
            <a:r>
              <a:rPr lang="ko-KR" altLang="en-US" dirty="0" smtClean="0"/>
              <a:t> 설명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662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Laser Scan Data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Laser Scan Data Format</a:t>
            </a:r>
            <a:endParaRPr lang="ko-KR" altLang="en-US" sz="3000" b="1" dirty="0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911" y="2252663"/>
            <a:ext cx="923925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755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Laser Scan Data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Laser Scan Data Format</a:t>
            </a:r>
            <a:endParaRPr lang="ko-KR" altLang="en-US" sz="3000" b="1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11" y="2266949"/>
            <a:ext cx="5248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76736" y="2266949"/>
            <a:ext cx="5577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i="1" dirty="0"/>
              <a:t>The Processing of Laser Scan Data for the Analysis of Historic Structures in </a:t>
            </a:r>
            <a:r>
              <a:rPr lang="en-US" altLang="ko-KR" sz="2000" b="1" i="1" dirty="0" smtClean="0"/>
              <a:t>Ireland</a:t>
            </a:r>
            <a:endParaRPr lang="ko-KR" alt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324351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Laser Scan Data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Laser Scan Data Format</a:t>
            </a:r>
            <a:endParaRPr lang="ko-KR" altLang="en-US" sz="3000" b="1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30" y="2284372"/>
            <a:ext cx="1022032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266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Laser Scan Data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2341034"/>
            <a:ext cx="10713130" cy="2688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333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4349</TotalTime>
  <Words>546</Words>
  <Application>Microsoft Office PowerPoint</Application>
  <PresentationFormat>사용자 지정</PresentationFormat>
  <Paragraphs>167</Paragraphs>
  <Slides>28</Slides>
  <Notes>25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Windows 사용자</cp:lastModifiedBy>
  <cp:revision>172</cp:revision>
  <dcterms:created xsi:type="dcterms:W3CDTF">2019-11-14T04:27:00Z</dcterms:created>
  <dcterms:modified xsi:type="dcterms:W3CDTF">2020-04-13T14:59:17Z</dcterms:modified>
</cp:coreProperties>
</file>